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7" r:id="rId3"/>
    <p:sldId id="266" r:id="rId4"/>
    <p:sldId id="258" r:id="rId5"/>
    <p:sldId id="259" r:id="rId6"/>
    <p:sldId id="260" r:id="rId7"/>
    <p:sldId id="270" r:id="rId8"/>
    <p:sldId id="273" r:id="rId9"/>
    <p:sldId id="271" r:id="rId10"/>
    <p:sldId id="272" r:id="rId11"/>
    <p:sldId id="277" r:id="rId12"/>
    <p:sldId id="261" r:id="rId13"/>
    <p:sldId id="286" r:id="rId14"/>
    <p:sldId id="298" r:id="rId15"/>
    <p:sldId id="287" r:id="rId16"/>
    <p:sldId id="288" r:id="rId17"/>
    <p:sldId id="289" r:id="rId18"/>
    <p:sldId id="281" r:id="rId19"/>
    <p:sldId id="299" r:id="rId20"/>
    <p:sldId id="280" r:id="rId21"/>
    <p:sldId id="279" r:id="rId22"/>
    <p:sldId id="282" r:id="rId23"/>
    <p:sldId id="264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89048" autoAdjust="0"/>
  </p:normalViewPr>
  <p:slideViewPr>
    <p:cSldViewPr snapToGrid="0">
      <p:cViewPr varScale="1">
        <p:scale>
          <a:sx n="104" d="100"/>
          <a:sy n="104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53F0-9F7B-43E2-860F-805FECE88C0E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92EF5-3D2A-44CA-9FE8-9C3BE05765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7374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B13F0-AD01-4A97-8BF1-3C60F0438B51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E3CD-85B8-43CD-A31A-BE87A48B62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5890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37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4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</a:t>
            </a:r>
            <a:r>
              <a:rPr lang="pt-BR" baseline="0" dirty="0" smtClean="0"/>
              <a:t> evolução tecnológica no cenário automobilístico tem alavancado vários benefícios, como diminuição do consumo de combustível, diminuição na emissão de poluentes, etc.</a:t>
            </a:r>
          </a:p>
          <a:p>
            <a:r>
              <a:rPr lang="pt-BR" baseline="0" dirty="0" smtClean="0"/>
              <a:t>Analisando a evolução tecnológica no cenário automobilístico, observa-se que parte do funcionamento dos automóveis estão passando a ser informatizados (digital) ao invés </a:t>
            </a:r>
            <a:r>
              <a:rPr lang="pt-BR" baseline="0" smtClean="0"/>
              <a:t>de </a:t>
            </a:r>
            <a:r>
              <a:rPr lang="pt-BR" baseline="0" smtClean="0"/>
              <a:t>mecânicos</a:t>
            </a:r>
          </a:p>
          <a:p>
            <a:r>
              <a:rPr lang="pt-BR" smtClean="0"/>
              <a:t>http://newcarsportal.com/wp-content/uploads/2017/07/2018-Volkswagen-Passat-featured-image.jpg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293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199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284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ECU individual que gerencia todos</a:t>
            </a:r>
            <a:r>
              <a:rPr lang="pt-BR" baseline="0" dirty="0" smtClean="0"/>
              <a:t> os recursos, como </a:t>
            </a:r>
            <a:r>
              <a:rPr lang="pt-BR" baseline="0" dirty="0" err="1" smtClean="0"/>
              <a:t>Ingeção</a:t>
            </a:r>
            <a:r>
              <a:rPr lang="pt-BR" baseline="0" dirty="0" smtClean="0"/>
              <a:t> eletrônica, travas elétricas, vidros elétricos, alarme, painel de instruções, </a:t>
            </a:r>
            <a:r>
              <a:rPr lang="pt-BR" baseline="0" dirty="0" err="1" smtClean="0"/>
              <a:t>etc</a:t>
            </a:r>
            <a:endParaRPr lang="pt-BR" baseline="0" dirty="0" smtClean="0"/>
          </a:p>
          <a:p>
            <a:r>
              <a:rPr lang="pt-BR" baseline="0" dirty="0" smtClean="0"/>
              <a:t>EDU distribuída contém várias </a:t>
            </a:r>
            <a:r>
              <a:rPr lang="pt-BR" baseline="0" dirty="0" err="1" smtClean="0"/>
              <a:t>ECUs</a:t>
            </a:r>
            <a:r>
              <a:rPr lang="pt-BR" baseline="0" dirty="0" smtClean="0"/>
              <a:t> responsáveis por gerenciar sistemas individuais, mas que podem se comunicar com outras </a:t>
            </a:r>
            <a:r>
              <a:rPr lang="pt-BR" baseline="0" dirty="0" err="1" smtClean="0"/>
              <a:t>ECUs</a:t>
            </a:r>
            <a:r>
              <a:rPr lang="pt-BR" baseline="0" dirty="0" smtClean="0"/>
              <a:t>. </a:t>
            </a:r>
            <a:r>
              <a:rPr lang="pt-BR" baseline="0" dirty="0" err="1" smtClean="0"/>
              <a:t>Ex</a:t>
            </a:r>
            <a:r>
              <a:rPr lang="pt-BR" baseline="0" dirty="0" smtClean="0"/>
              <a:t>: ECU da </a:t>
            </a:r>
            <a:r>
              <a:rPr lang="pt-BR" baseline="0" dirty="0" err="1" smtClean="0"/>
              <a:t>Ingeção</a:t>
            </a:r>
            <a:r>
              <a:rPr lang="pt-BR" baseline="0" dirty="0" smtClean="0"/>
              <a:t>, ECU dos módulos das travas elétricas, ECU dos módulos de vidro Elétrico, ECU do sistema de ABS, etc.....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966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461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08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69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19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49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22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18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17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97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33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03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67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1F38B-4E73-4DA5-B5E1-E5A9D0323CCB}" type="datetimeFigureOut">
              <a:rPr lang="pt-BR" smtClean="0"/>
              <a:t>30/11/2017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20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831275"/>
            <a:ext cx="9144000" cy="30019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Aplicação da IOT em sistemas embarcados automotivos para monitoramento e detecção de falhas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925307"/>
            <a:ext cx="9144000" cy="1655762"/>
          </a:xfrm>
        </p:spPr>
        <p:txBody>
          <a:bodyPr/>
          <a:lstStyle/>
          <a:p>
            <a:r>
              <a:rPr lang="pt-BR" dirty="0" smtClean="0"/>
              <a:t>Autor: </a:t>
            </a:r>
            <a:r>
              <a:rPr lang="pt-BR" dirty="0" err="1" smtClean="0"/>
              <a:t>Ruan</a:t>
            </a:r>
            <a:r>
              <a:rPr lang="pt-BR" dirty="0" smtClean="0"/>
              <a:t> Luiz Alves da Silva</a:t>
            </a:r>
          </a:p>
          <a:p>
            <a:r>
              <a:rPr lang="pt-BR" dirty="0" smtClean="0"/>
              <a:t>Orientador: Prof. Dr. Ricardo </a:t>
            </a:r>
            <a:r>
              <a:rPr lang="pt-BR" dirty="0" err="1" smtClean="0"/>
              <a:t>Barz</a:t>
            </a:r>
            <a:r>
              <a:rPr lang="pt-BR" dirty="0" smtClean="0"/>
              <a:t> </a:t>
            </a:r>
            <a:r>
              <a:rPr lang="pt-BR" dirty="0" err="1" smtClean="0"/>
              <a:t>Sovat</a:t>
            </a:r>
            <a:endParaRPr lang="pt-BR" dirty="0"/>
          </a:p>
        </p:txBody>
      </p:sp>
      <p:pic>
        <p:nvPicPr>
          <p:cNvPr id="2050" name="Picture 2" descr="https://cmp.ifsp.edu.br/sites/auxilio-estudantil/src/logo_ifs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506" y="4717143"/>
            <a:ext cx="4418694" cy="18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6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7677727" cy="4531632"/>
          </a:xfrm>
        </p:spPr>
        <p:txBody>
          <a:bodyPr>
            <a:normAutofit/>
          </a:bodyPr>
          <a:lstStyle/>
          <a:p>
            <a:r>
              <a:rPr lang="pt-BR" sz="3600" dirty="0" smtClean="0"/>
              <a:t>ELM327</a:t>
            </a:r>
          </a:p>
          <a:p>
            <a:pPr lvl="1"/>
            <a:r>
              <a:rPr lang="pt-BR" sz="3200" dirty="0" smtClean="0"/>
              <a:t>Conecta na porta OBDII</a:t>
            </a:r>
          </a:p>
          <a:p>
            <a:pPr lvl="1"/>
            <a:r>
              <a:rPr lang="pt-BR" sz="3200" dirty="0" smtClean="0"/>
              <a:t>Converte os protocolos </a:t>
            </a:r>
            <a:r>
              <a:rPr lang="pt-BR" sz="3200" dirty="0" smtClean="0"/>
              <a:t>automotivos para </a:t>
            </a:r>
            <a:r>
              <a:rPr lang="pt-BR" sz="3200" dirty="0" smtClean="0"/>
              <a:t>uma interface serial padrão (RS232)</a:t>
            </a:r>
          </a:p>
          <a:p>
            <a:pPr lvl="1"/>
            <a:r>
              <a:rPr lang="pt-BR" sz="3200" dirty="0" smtClean="0"/>
              <a:t>Permite que um </a:t>
            </a:r>
            <a:r>
              <a:rPr lang="pt-BR" sz="3200" dirty="0" smtClean="0"/>
              <a:t>computador </a:t>
            </a:r>
            <a:r>
              <a:rPr lang="pt-BR" sz="3200" dirty="0" smtClean="0"/>
              <a:t>ou outros dispositivos interaja com esta rede</a:t>
            </a:r>
          </a:p>
          <a:p>
            <a:pPr lvl="1"/>
            <a:r>
              <a:rPr lang="pt-BR" sz="3200" dirty="0" smtClean="0"/>
              <a:t>Oferece conectividade USB ou Bluetooth</a:t>
            </a:r>
          </a:p>
          <a:p>
            <a:pPr lvl="1"/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10</a:t>
            </a:fld>
            <a:endParaRPr lang="pt-BR" sz="32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t="4451" r="12855" b="9397"/>
          <a:stretch/>
        </p:blipFill>
        <p:spPr>
          <a:xfrm>
            <a:off x="8515926" y="3130859"/>
            <a:ext cx="3195783" cy="192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308" y="15567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Representação:</a:t>
            </a:r>
          </a:p>
          <a:p>
            <a:pPr marL="0" indent="0">
              <a:buNone/>
            </a:pPr>
            <a:endParaRPr lang="pt-BR" sz="3600" dirty="0" smtClean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93694D-D1F6-459B-8F96-561887F49A3A}" type="slidenum">
              <a:rPr lang="pt-BR" sz="3200" smtClean="0"/>
              <a:t>11</a:t>
            </a:fld>
            <a:endParaRPr lang="pt-BR" sz="320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0" y="2353225"/>
            <a:ext cx="8385445" cy="33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Divisão das atividades:</a:t>
            </a:r>
          </a:p>
          <a:p>
            <a:pPr lvl="1"/>
            <a:r>
              <a:rPr lang="pt-BR" sz="3200" dirty="0" smtClean="0"/>
              <a:t>Desenvolvimento do software de monitoramento</a:t>
            </a:r>
          </a:p>
          <a:p>
            <a:pPr lvl="1"/>
            <a:r>
              <a:rPr lang="pt-BR" sz="3200" dirty="0" smtClean="0"/>
              <a:t>Configuração do hardware e instalação do software</a:t>
            </a:r>
          </a:p>
          <a:p>
            <a:pPr lvl="1"/>
            <a:r>
              <a:rPr lang="pt-BR" sz="3200" dirty="0" smtClean="0"/>
              <a:t>Integração da aplicação com a computação em nuvem</a:t>
            </a:r>
            <a:endParaRPr lang="pt-BR" sz="32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12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8201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Desenvolvimento do software de monitoramento</a:t>
            </a:r>
          </a:p>
          <a:p>
            <a:pPr lvl="1"/>
            <a:r>
              <a:rPr lang="pt-BR" sz="3200" dirty="0" smtClean="0"/>
              <a:t>Linguagem de programação Java</a:t>
            </a:r>
          </a:p>
          <a:p>
            <a:pPr lvl="1"/>
            <a:r>
              <a:rPr lang="pt-BR" sz="3200" dirty="0" smtClean="0"/>
              <a:t>Biblioteca </a:t>
            </a:r>
            <a:r>
              <a:rPr lang="pt-BR" sz="3200" dirty="0" err="1" smtClean="0"/>
              <a:t>BlueCove</a:t>
            </a:r>
            <a:endParaRPr lang="pt-BR" sz="3200" dirty="0" smtClean="0"/>
          </a:p>
          <a:p>
            <a:pPr lvl="1"/>
            <a:r>
              <a:rPr lang="pt-BR" sz="3200" dirty="0" smtClean="0"/>
              <a:t>API </a:t>
            </a:r>
            <a:r>
              <a:rPr lang="pt-BR" sz="3200" dirty="0" err="1" smtClean="0"/>
              <a:t>obd-java-api</a:t>
            </a:r>
            <a:r>
              <a:rPr lang="pt-BR" sz="3200" dirty="0" smtClean="0"/>
              <a:t> (repositório Pires)</a:t>
            </a:r>
          </a:p>
          <a:p>
            <a:pPr lvl="1"/>
            <a:r>
              <a:rPr lang="pt-BR" sz="3200" dirty="0" smtClean="0"/>
              <a:t>Paradigma de orientação à objeto</a:t>
            </a:r>
          </a:p>
          <a:p>
            <a:pPr lvl="1"/>
            <a:r>
              <a:rPr lang="pt-BR" sz="3200" dirty="0" smtClean="0"/>
              <a:t>Padrão MVC</a:t>
            </a:r>
            <a:endParaRPr lang="pt-BR" sz="3200" dirty="0" smtClean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13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15996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Desenvolvimento do software de </a:t>
            </a:r>
            <a:r>
              <a:rPr lang="pt-BR" sz="3600" dirty="0" smtClean="0"/>
              <a:t>monitoramento</a:t>
            </a:r>
            <a:endParaRPr lang="pt-BR" sz="36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14</a:t>
            </a:fld>
            <a:endParaRPr lang="pt-BR" sz="32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20" y="2313708"/>
            <a:ext cx="7004670" cy="40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Configuração do hardware e instalação do </a:t>
            </a:r>
            <a:r>
              <a:rPr lang="pt-BR" sz="3600" dirty="0" smtClean="0"/>
              <a:t>software</a:t>
            </a:r>
          </a:p>
          <a:p>
            <a:pPr marL="457200" lvl="1" indent="0">
              <a:buNone/>
            </a:pPr>
            <a:r>
              <a:rPr lang="pt-BR" sz="3200" dirty="0" err="1" smtClean="0"/>
              <a:t>Raspberry</a:t>
            </a:r>
            <a:r>
              <a:rPr lang="pt-BR" sz="3200" dirty="0" smtClean="0"/>
              <a:t> </a:t>
            </a:r>
            <a:r>
              <a:rPr lang="pt-BR" sz="3200" dirty="0" err="1" smtClean="0"/>
              <a:t>Pi</a:t>
            </a:r>
            <a:r>
              <a:rPr lang="pt-BR" sz="3200" dirty="0" smtClean="0"/>
              <a:t> 3 </a:t>
            </a:r>
            <a:r>
              <a:rPr lang="pt-BR" sz="3200" dirty="0" err="1" smtClean="0"/>
              <a:t>Model</a:t>
            </a:r>
            <a:r>
              <a:rPr lang="pt-BR" sz="3200" dirty="0" smtClean="0"/>
              <a:t> B</a:t>
            </a:r>
          </a:p>
          <a:p>
            <a:pPr lvl="1"/>
            <a:r>
              <a:rPr lang="pt-BR" sz="3200" dirty="0" err="1" smtClean="0"/>
              <a:t>Raspbian</a:t>
            </a:r>
            <a:r>
              <a:rPr lang="pt-BR" sz="3200" dirty="0" smtClean="0"/>
              <a:t> Jessie</a:t>
            </a:r>
          </a:p>
          <a:p>
            <a:pPr lvl="1"/>
            <a:r>
              <a:rPr lang="pt-BR" sz="3200" dirty="0" smtClean="0"/>
              <a:t>Display 3.2 polegadas c/ conexão GPIO</a:t>
            </a:r>
          </a:p>
          <a:p>
            <a:pPr lvl="1"/>
            <a:r>
              <a:rPr lang="pt-BR" sz="3200" dirty="0" smtClean="0"/>
              <a:t>Instalação do driver do display</a:t>
            </a:r>
          </a:p>
          <a:p>
            <a:pPr lvl="1"/>
            <a:r>
              <a:rPr lang="pt-BR" sz="3200" dirty="0" smtClean="0"/>
              <a:t>Instalação do software</a:t>
            </a:r>
          </a:p>
          <a:p>
            <a:pPr lvl="1"/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15</a:t>
            </a:fld>
            <a:endParaRPr lang="pt-BR" sz="32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56" y="3852108"/>
            <a:ext cx="3570395" cy="23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Integração da aplicação com a computação em </a:t>
            </a:r>
            <a:r>
              <a:rPr lang="pt-BR" sz="3600" dirty="0" smtClean="0"/>
              <a:t>nuvem</a:t>
            </a:r>
          </a:p>
          <a:p>
            <a:pPr marL="457200" lvl="1" indent="0">
              <a:buNone/>
            </a:pPr>
            <a:r>
              <a:rPr lang="pt-BR" sz="3200" dirty="0" err="1" smtClean="0"/>
              <a:t>Amazom</a:t>
            </a:r>
            <a:r>
              <a:rPr lang="pt-BR" sz="3200" dirty="0" smtClean="0"/>
              <a:t> Web Service (AWS) - Infraestrutura</a:t>
            </a:r>
          </a:p>
          <a:p>
            <a:pPr lvl="1"/>
            <a:r>
              <a:rPr lang="pt-BR" sz="3200" dirty="0" err="1" smtClean="0"/>
              <a:t>Elastic</a:t>
            </a:r>
            <a:r>
              <a:rPr lang="pt-BR" sz="3200" dirty="0" smtClean="0"/>
              <a:t> Compute </a:t>
            </a:r>
            <a:r>
              <a:rPr lang="pt-BR" sz="3200" dirty="0" err="1" smtClean="0"/>
              <a:t>Cloud</a:t>
            </a:r>
            <a:r>
              <a:rPr lang="pt-BR" sz="3200" dirty="0" smtClean="0"/>
              <a:t> (EC2)</a:t>
            </a:r>
          </a:p>
          <a:p>
            <a:pPr lvl="2"/>
            <a:r>
              <a:rPr lang="pt-BR" sz="2800" dirty="0" err="1" smtClean="0"/>
              <a:t>Ubuntu</a:t>
            </a:r>
            <a:r>
              <a:rPr lang="pt-BR" sz="2800" dirty="0" smtClean="0"/>
              <a:t> Server 16.04 LTS</a:t>
            </a:r>
          </a:p>
          <a:p>
            <a:pPr lvl="2"/>
            <a:r>
              <a:rPr lang="pt-BR" sz="2800" dirty="0" smtClean="0"/>
              <a:t>Banco de dados </a:t>
            </a:r>
            <a:r>
              <a:rPr lang="pt-BR" sz="2800" dirty="0" err="1" smtClean="0"/>
              <a:t>MongoDB</a:t>
            </a:r>
            <a:endParaRPr lang="pt-BR" sz="2800" dirty="0" smtClean="0"/>
          </a:p>
          <a:p>
            <a:pPr lvl="2"/>
            <a:r>
              <a:rPr lang="pt-BR" sz="2800" dirty="0" smtClean="0"/>
              <a:t>Framework Node.js 6.11</a:t>
            </a:r>
          </a:p>
          <a:p>
            <a:pPr lvl="2"/>
            <a:r>
              <a:rPr lang="pt-BR" sz="2800" dirty="0" smtClean="0"/>
              <a:t>Servidor Apache</a:t>
            </a:r>
            <a:endParaRPr lang="pt-BR" sz="28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16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5111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17</a:t>
            </a:fld>
            <a:endParaRPr lang="pt-BR" sz="32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7" y="365125"/>
            <a:ext cx="8986846" cy="60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Testes e Resultados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Incompatibilidades</a:t>
            </a:r>
          </a:p>
          <a:p>
            <a:pPr lvl="1"/>
            <a:r>
              <a:rPr lang="pt-BR" sz="3200" dirty="0" smtClean="0"/>
              <a:t>Framework </a:t>
            </a:r>
            <a:r>
              <a:rPr lang="pt-BR" sz="3200" dirty="0" err="1" smtClean="0"/>
              <a:t>JavaFx</a:t>
            </a:r>
            <a:endParaRPr lang="pt-BR" sz="3200" dirty="0" smtClean="0"/>
          </a:p>
          <a:p>
            <a:pPr lvl="1"/>
            <a:r>
              <a:rPr lang="pt-BR" sz="3200" dirty="0" smtClean="0"/>
              <a:t>Biblioteca </a:t>
            </a:r>
            <a:r>
              <a:rPr lang="pt-BR" sz="3200" dirty="0" err="1" smtClean="0"/>
              <a:t>BlueCove</a:t>
            </a:r>
            <a:endParaRPr lang="pt-BR" sz="3200" dirty="0" smtClean="0"/>
          </a:p>
          <a:p>
            <a:r>
              <a:rPr lang="pt-BR" sz="3600" dirty="0" smtClean="0"/>
              <a:t>Desempenho</a:t>
            </a:r>
            <a:endParaRPr lang="pt-BR" dirty="0" smtClean="0"/>
          </a:p>
          <a:p>
            <a:pPr lvl="1"/>
            <a:r>
              <a:rPr lang="pt-BR" sz="3200" dirty="0" smtClean="0"/>
              <a:t>Lentidão durante a leitura</a:t>
            </a:r>
            <a:endParaRPr lang="pt-BR" sz="3200" dirty="0" smtClean="0"/>
          </a:p>
          <a:p>
            <a:r>
              <a:rPr lang="pt-BR" sz="3600" dirty="0" smtClean="0"/>
              <a:t>Algumas leituras com ‘eco’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18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33967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Testes e Resultados</a:t>
            </a:r>
            <a:endParaRPr lang="pt-BR" sz="5400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7" y="2023198"/>
            <a:ext cx="5423663" cy="3380076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19</a:t>
            </a:fld>
            <a:endParaRPr lang="pt-BR" sz="32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83" y="1460193"/>
            <a:ext cx="4981723" cy="41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Introdução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3254375"/>
          </a:xfrm>
        </p:spPr>
        <p:txBody>
          <a:bodyPr>
            <a:noAutofit/>
          </a:bodyPr>
          <a:lstStyle/>
          <a:p>
            <a:r>
              <a:rPr lang="pt-BR" sz="3600" dirty="0" smtClean="0"/>
              <a:t>Este trabalho abordará:</a:t>
            </a:r>
          </a:p>
          <a:p>
            <a:pPr lvl="1"/>
            <a:r>
              <a:rPr lang="pt-BR" sz="3200" dirty="0" smtClean="0"/>
              <a:t>Estudo da arquitetura da rede veicular interna</a:t>
            </a:r>
          </a:p>
          <a:p>
            <a:pPr lvl="1"/>
            <a:r>
              <a:rPr lang="pt-BR" sz="3200" dirty="0" smtClean="0"/>
              <a:t>Implementação de um sistema de monitoramento integrado ao automóvel</a:t>
            </a:r>
          </a:p>
          <a:p>
            <a:pPr lvl="1"/>
            <a:r>
              <a:rPr lang="pt-BR" sz="3200" dirty="0" smtClean="0"/>
              <a:t>Integração deste sistema com serviços de computação em nuvem</a:t>
            </a:r>
            <a:endParaRPr lang="pt-BR" sz="32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17830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Considerações finais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Foi possível:</a:t>
            </a:r>
          </a:p>
          <a:p>
            <a:pPr lvl="1"/>
            <a:r>
              <a:rPr lang="pt-BR" sz="3200" dirty="0"/>
              <a:t>Obter leituras do veículo utilizando hardware barato</a:t>
            </a:r>
          </a:p>
          <a:p>
            <a:pPr lvl="1"/>
            <a:r>
              <a:rPr lang="pt-BR" sz="3200" dirty="0"/>
              <a:t>Armazenar as informações na nuvem</a:t>
            </a:r>
          </a:p>
          <a:p>
            <a:pPr lvl="1"/>
            <a:r>
              <a:rPr lang="pt-BR" sz="3200" dirty="0"/>
              <a:t>Disponibilizar os dados para consumo/análise</a:t>
            </a:r>
          </a:p>
          <a:p>
            <a:r>
              <a:rPr lang="pt-BR" sz="3600" dirty="0" smtClean="0"/>
              <a:t>Não foi possível avaliar:</a:t>
            </a:r>
          </a:p>
          <a:p>
            <a:pPr lvl="1"/>
            <a:r>
              <a:rPr lang="pt-BR" sz="3200" dirty="0" smtClean="0"/>
              <a:t>Total veracidade de todos os valores convertidos</a:t>
            </a:r>
            <a:endParaRPr lang="pt-BR" sz="3200" dirty="0"/>
          </a:p>
          <a:p>
            <a:endParaRPr lang="pt-BR" sz="36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20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5106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Melhorias e trabalhos futuros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Estudo e implementação de políticas de segurança</a:t>
            </a:r>
          </a:p>
          <a:p>
            <a:r>
              <a:rPr lang="pt-BR" sz="3600" dirty="0" smtClean="0"/>
              <a:t>Avaliar a precisão da conversão dos valores obtidos</a:t>
            </a:r>
          </a:p>
          <a:p>
            <a:r>
              <a:rPr lang="pt-BR" sz="3600" dirty="0" smtClean="0"/>
              <a:t>Análise automatizada dos parâmetros coletados</a:t>
            </a:r>
          </a:p>
          <a:p>
            <a:r>
              <a:rPr lang="pt-BR" sz="3600" dirty="0" smtClean="0"/>
              <a:t>Exploração de aplicações envolvendo Internet das Coisas e Big Data</a:t>
            </a:r>
            <a:endParaRPr lang="pt-BR" sz="36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21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9631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172" y="23245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5400" dirty="0" smtClean="0"/>
              <a:t>OBRIGADO!</a:t>
            </a:r>
            <a:endParaRPr lang="pt-BR" sz="5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22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91224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Bibliografia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ASIS, Marco Aurélio </a:t>
            </a:r>
            <a:r>
              <a:rPr lang="pt-BR" dirty="0" err="1"/>
              <a:t>Scomparim</a:t>
            </a:r>
            <a:r>
              <a:rPr lang="pt-BR" dirty="0"/>
              <a:t>; FAGUNDES, Felipe Augusto Vieira; SILVA, Gustavo Luiz. Sistema de monitoramento automotivo remoto. 2015. 86 p. Dissertação (Graduação em Eletrônica Automotiva) – FATEC Santo André, Santo André. 2015.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RICHARDSON, Matt; &amp; WALLACE, </a:t>
            </a:r>
            <a:r>
              <a:rPr lang="pt-BR" dirty="0" err="1"/>
              <a:t>Shawn</a:t>
            </a:r>
            <a:r>
              <a:rPr lang="pt-BR" dirty="0"/>
              <a:t> (2013). </a:t>
            </a:r>
            <a:r>
              <a:rPr lang="pt-BR" dirty="0" err="1"/>
              <a:t>Getting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(1ª Edição, 180 p.). </a:t>
            </a:r>
            <a:r>
              <a:rPr lang="pt-BR" dirty="0" err="1"/>
              <a:t>Sebastopol</a:t>
            </a:r>
            <a:r>
              <a:rPr lang="pt-BR" dirty="0"/>
              <a:t>, Califórnia, EUA: </a:t>
            </a:r>
            <a:r>
              <a:rPr lang="pt-BR" dirty="0" err="1"/>
              <a:t>O’Reilly</a:t>
            </a:r>
            <a:r>
              <a:rPr lang="pt-BR" dirty="0"/>
              <a:t> Media.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SMITH, Craig (2016). The </a:t>
            </a:r>
            <a:r>
              <a:rPr lang="pt-BR" dirty="0" err="1"/>
              <a:t>car</a:t>
            </a:r>
            <a:r>
              <a:rPr lang="pt-BR" dirty="0"/>
              <a:t> </a:t>
            </a:r>
            <a:r>
              <a:rPr lang="pt-BR" dirty="0" err="1"/>
              <a:t>hacker's</a:t>
            </a:r>
            <a:r>
              <a:rPr lang="pt-BR" dirty="0"/>
              <a:t> </a:t>
            </a:r>
            <a:r>
              <a:rPr lang="pt-BR" dirty="0" err="1"/>
              <a:t>handbook</a:t>
            </a:r>
            <a:r>
              <a:rPr lang="pt-BR" dirty="0"/>
              <a:t>: A </a:t>
            </a:r>
            <a:r>
              <a:rPr lang="pt-BR" dirty="0" err="1"/>
              <a:t>guide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penetration</a:t>
            </a:r>
            <a:r>
              <a:rPr lang="pt-BR" dirty="0"/>
              <a:t> </a:t>
            </a:r>
            <a:r>
              <a:rPr lang="pt-BR" dirty="0" err="1"/>
              <a:t>tester</a:t>
            </a:r>
            <a:r>
              <a:rPr lang="pt-BR" dirty="0"/>
              <a:t> (1ª Edição, 304 p.). San Francisco, Califórnia, EUA: No </a:t>
            </a:r>
            <a:r>
              <a:rPr lang="pt-BR" dirty="0" err="1"/>
              <a:t>Starch</a:t>
            </a:r>
            <a:r>
              <a:rPr lang="pt-BR" dirty="0"/>
              <a:t> Press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ELM </a:t>
            </a:r>
            <a:r>
              <a:rPr lang="pt-BR" dirty="0" err="1" smtClean="0"/>
              <a:t>Eletronics</a:t>
            </a:r>
            <a:r>
              <a:rPr lang="pt-BR" dirty="0" smtClean="0"/>
              <a:t>(2012). The ELM327 data </a:t>
            </a:r>
            <a:r>
              <a:rPr lang="pt-BR" dirty="0" err="1" smtClean="0"/>
              <a:t>sheet</a:t>
            </a:r>
            <a:r>
              <a:rPr lang="pt-BR" dirty="0" smtClean="0"/>
              <a:t> (1ª Edição, 76 p.). </a:t>
            </a:r>
            <a:r>
              <a:rPr lang="pt-BR" dirty="0" err="1" smtClean="0"/>
              <a:t>Elm</a:t>
            </a:r>
            <a:r>
              <a:rPr lang="pt-BR" dirty="0" smtClean="0"/>
              <a:t> </a:t>
            </a:r>
            <a:r>
              <a:rPr lang="pt-BR" dirty="0" err="1" smtClean="0"/>
              <a:t>Eletronics</a:t>
            </a:r>
            <a:r>
              <a:rPr lang="pt-BR" dirty="0" smtClean="0"/>
              <a:t> Inc.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23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8895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Introdução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270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u="sng" dirty="0" smtClean="0"/>
              <a:t>Breve </a:t>
            </a:r>
            <a:r>
              <a:rPr lang="pt-BR" sz="3600" u="sng" dirty="0" smtClean="0"/>
              <a:t>histórico</a:t>
            </a:r>
            <a:endParaRPr lang="pt-BR" sz="3600" u="sng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3</a:t>
            </a:fld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8" y="2577217"/>
            <a:ext cx="2887512" cy="200401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73347" y="4581236"/>
            <a:ext cx="35044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Fonte: http://</a:t>
            </a:r>
            <a:r>
              <a:rPr lang="pt-BR" sz="1100" dirty="0" smtClean="0"/>
              <a:t>www.50emais.com.br/wp-content/uploads/</a:t>
            </a:r>
          </a:p>
          <a:p>
            <a:pPr algn="ctr"/>
            <a:r>
              <a:rPr lang="pt-BR" sz="1100" dirty="0" smtClean="0"/>
              <a:t>2014/03/Patent-Motorwagen.jpg</a:t>
            </a:r>
            <a:endParaRPr lang="pt-BR" sz="11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26667" r="8081" b="4243"/>
          <a:stretch/>
        </p:blipFill>
        <p:spPr>
          <a:xfrm>
            <a:off x="4342686" y="4309423"/>
            <a:ext cx="3194917" cy="18010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249" y="3024466"/>
            <a:ext cx="3260183" cy="191698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676016" y="6140906"/>
            <a:ext cx="2528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Fonte: https://preview.netcarshow.com</a:t>
            </a:r>
            <a:r>
              <a:rPr lang="pt-BR" sz="1100" dirty="0" smtClean="0"/>
              <a:t>/</a:t>
            </a:r>
          </a:p>
          <a:p>
            <a:pPr algn="ctr"/>
            <a:r>
              <a:rPr lang="pt-BR" sz="1100" dirty="0" smtClean="0"/>
              <a:t>Volkswagen-Passat-1980-1600-02.jpg</a:t>
            </a:r>
            <a:endParaRPr lang="pt-BR" sz="11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728653" y="4994524"/>
            <a:ext cx="3688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/>
              <a:t>Fonte: http://newcarsportal.com/wp-content/uploads/2017</a:t>
            </a:r>
            <a:r>
              <a:rPr lang="pt-BR" sz="1100" dirty="0" smtClean="0"/>
              <a:t>/</a:t>
            </a:r>
          </a:p>
          <a:p>
            <a:pPr algn="ctr"/>
            <a:r>
              <a:rPr lang="pt-BR" sz="1100" dirty="0" smtClean="0"/>
              <a:t>07/2018-Volkswagen-Passat-featured-image.jpg</a:t>
            </a:r>
            <a:endParaRPr lang="pt-BR" sz="11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058735" y="2207885"/>
            <a:ext cx="185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Carros a manivela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676016" y="37982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Carros carburados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059610" y="2593964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Carros com injeção eletrônica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Objetivos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Estudo dos protocolos da rede automotiva</a:t>
            </a:r>
          </a:p>
          <a:p>
            <a:r>
              <a:rPr lang="pt-BR" sz="3600" dirty="0" smtClean="0"/>
              <a:t>Implementação de um sistema de monitoramento integrado</a:t>
            </a:r>
          </a:p>
          <a:p>
            <a:pPr lvl="1"/>
            <a:r>
              <a:rPr lang="pt-BR" sz="3200" dirty="0" smtClean="0"/>
              <a:t>Desenvolvimento do software</a:t>
            </a:r>
          </a:p>
          <a:p>
            <a:pPr lvl="1"/>
            <a:r>
              <a:rPr lang="pt-BR" sz="3200" dirty="0" smtClean="0"/>
              <a:t>Configuração do hardware</a:t>
            </a:r>
          </a:p>
          <a:p>
            <a:r>
              <a:rPr lang="pt-BR" sz="3600" dirty="0" smtClean="0"/>
              <a:t>Integração do sistema co</a:t>
            </a:r>
            <a:r>
              <a:rPr lang="pt-BR" sz="3600" dirty="0" smtClean="0"/>
              <a:t>m a computação em nuvem</a:t>
            </a:r>
          </a:p>
          <a:p>
            <a:pPr lvl="1"/>
            <a:r>
              <a:rPr lang="pt-BR" sz="3200" dirty="0" smtClean="0"/>
              <a:t>Armazenamento em Banco de Dados</a:t>
            </a:r>
          </a:p>
          <a:p>
            <a:pPr lvl="1"/>
            <a:r>
              <a:rPr lang="pt-BR" sz="3200" dirty="0" smtClean="0"/>
              <a:t>Disponibilização via Web Service</a:t>
            </a:r>
            <a:endParaRPr lang="pt-BR" sz="32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4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144106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Justificativa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Necessidade de entender a complexidade presente sistemas embarcados automotivos</a:t>
            </a:r>
          </a:p>
          <a:p>
            <a:pPr lvl="1"/>
            <a:r>
              <a:rPr lang="pt-BR" sz="3200" dirty="0" smtClean="0"/>
              <a:t>Envolver aplicações de Internet das Coisas para auxiliar na automatização da coleta para análise</a:t>
            </a:r>
            <a:endParaRPr lang="pt-BR" sz="3200" dirty="0" smtClean="0"/>
          </a:p>
          <a:p>
            <a:endParaRPr lang="pt-BR" sz="36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5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8423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Arquitetura automotiva</a:t>
            </a:r>
          </a:p>
          <a:p>
            <a:pPr lvl="1"/>
            <a:r>
              <a:rPr lang="pt-BR" sz="3200" dirty="0" smtClean="0"/>
              <a:t>ECU</a:t>
            </a:r>
          </a:p>
          <a:p>
            <a:pPr lvl="1"/>
            <a:r>
              <a:rPr lang="pt-BR" sz="3200" dirty="0"/>
              <a:t>Protocolos da rede veicular </a:t>
            </a:r>
            <a:r>
              <a:rPr lang="pt-BR" sz="3200" dirty="0" smtClean="0"/>
              <a:t>interna</a:t>
            </a:r>
            <a:endParaRPr lang="pt-BR" sz="3200" dirty="0" smtClean="0"/>
          </a:p>
          <a:p>
            <a:pPr lvl="1"/>
            <a:r>
              <a:rPr lang="pt-BR" sz="3200" dirty="0" smtClean="0"/>
              <a:t>Conector OBDII</a:t>
            </a:r>
          </a:p>
          <a:p>
            <a:r>
              <a:rPr lang="pt-BR" sz="3600" dirty="0" smtClean="0"/>
              <a:t>ELM327</a:t>
            </a:r>
            <a:endParaRPr lang="pt-BR" sz="360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6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1156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7200277" cy="4351338"/>
          </a:xfrm>
        </p:spPr>
        <p:txBody>
          <a:bodyPr>
            <a:normAutofit lnSpcReduction="10000"/>
          </a:bodyPr>
          <a:lstStyle/>
          <a:p>
            <a:r>
              <a:rPr lang="pt-BR" sz="3600" dirty="0"/>
              <a:t>ECU (Unidade de Controle </a:t>
            </a:r>
            <a:r>
              <a:rPr lang="pt-BR" sz="3600" dirty="0" smtClean="0"/>
              <a:t>Eletrônico)</a:t>
            </a:r>
          </a:p>
          <a:p>
            <a:pPr marL="457200" lvl="1" indent="0">
              <a:buNone/>
            </a:pPr>
            <a:r>
              <a:rPr lang="pt-BR" sz="3200" dirty="0" smtClean="0"/>
              <a:t>Dispositivo informatizado que:</a:t>
            </a:r>
          </a:p>
          <a:p>
            <a:pPr lvl="1"/>
            <a:r>
              <a:rPr lang="pt-BR" sz="3200" dirty="0" smtClean="0"/>
              <a:t>Gerencia boa parte dos recursos do veículo</a:t>
            </a:r>
          </a:p>
          <a:p>
            <a:pPr lvl="1"/>
            <a:r>
              <a:rPr lang="pt-BR" sz="3200" dirty="0" smtClean="0"/>
              <a:t>Processa as informações internas do automóvel</a:t>
            </a:r>
          </a:p>
          <a:p>
            <a:pPr lvl="1"/>
            <a:r>
              <a:rPr lang="pt-BR" sz="3200" dirty="0" smtClean="0"/>
              <a:t>Podem trabalhar de maneira distribuída</a:t>
            </a:r>
          </a:p>
          <a:p>
            <a:pPr lvl="1"/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7</a:t>
            </a:fld>
            <a:endParaRPr lang="pt-BR" sz="3200" dirty="0"/>
          </a:p>
        </p:txBody>
      </p:sp>
      <p:pic>
        <p:nvPicPr>
          <p:cNvPr id="5" name="Picture 2" descr="http://www.nasscar.com.br/loja/image/cache/data/vendidos/painel%20fiesta%202010%202011/a%20ecu2-565x3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398" y="2364509"/>
            <a:ext cx="3840312" cy="265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352824" y="5134488"/>
            <a:ext cx="4623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smtClean="0"/>
              <a:t>Fonte: </a:t>
            </a:r>
            <a:r>
              <a:rPr lang="pt-BR" sz="1200" dirty="0" smtClean="0"/>
              <a:t>http</a:t>
            </a:r>
            <a:r>
              <a:rPr lang="pt-BR" sz="1200" dirty="0"/>
              <a:t>://</a:t>
            </a:r>
            <a:r>
              <a:rPr lang="pt-BR" sz="1200" dirty="0" smtClean="0"/>
              <a:t>www.nasscar.com.br/loja/image/cache/data/vendidos/</a:t>
            </a:r>
          </a:p>
          <a:p>
            <a:pPr algn="ctr"/>
            <a:r>
              <a:rPr lang="pt-BR" sz="1200" dirty="0" smtClean="0"/>
              <a:t>painel%20fiesta%202010%202011/a%20ecu2-565x390.jpg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8212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Protocolos da rede veicular </a:t>
            </a:r>
            <a:r>
              <a:rPr lang="pt-BR" sz="3600" dirty="0" smtClean="0"/>
              <a:t>interna</a:t>
            </a:r>
          </a:p>
          <a:p>
            <a:pPr lvl="1"/>
            <a:r>
              <a:rPr lang="pt-BR" sz="3200" dirty="0" smtClean="0"/>
              <a:t>Existem cerca de 9 protocolos</a:t>
            </a:r>
          </a:p>
          <a:p>
            <a:pPr lvl="1"/>
            <a:r>
              <a:rPr lang="pt-BR" sz="3200" dirty="0" smtClean="0"/>
              <a:t>Gerenciam a troca de pacotes na rede</a:t>
            </a:r>
          </a:p>
          <a:p>
            <a:pPr lvl="1"/>
            <a:r>
              <a:rPr lang="pt-BR" sz="3200" dirty="0" smtClean="0"/>
              <a:t>Garantem o funcionamento e a comunicação entre os sistemas embarcados</a:t>
            </a:r>
          </a:p>
          <a:p>
            <a:pPr lvl="1"/>
            <a:r>
              <a:rPr lang="pt-BR" sz="3200" dirty="0" smtClean="0"/>
              <a:t>Ex. Protocolo CAN</a:t>
            </a:r>
            <a:endParaRPr lang="pt-BR" sz="3200" dirty="0" smtClean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8</a:t>
            </a:fld>
            <a:endParaRPr lang="pt-BR" sz="320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26" y="4321789"/>
            <a:ext cx="4422723" cy="18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Conector OBDII</a:t>
            </a:r>
          </a:p>
          <a:p>
            <a:pPr lvl="1"/>
            <a:r>
              <a:rPr lang="pt-BR" sz="3200" dirty="0" smtClean="0"/>
              <a:t>Conhecido também como DLC (</a:t>
            </a:r>
            <a:r>
              <a:rPr lang="pt-BR" sz="3200" dirty="0" err="1" smtClean="0"/>
              <a:t>Diagnostic</a:t>
            </a:r>
            <a:r>
              <a:rPr lang="pt-BR" sz="3200" dirty="0" smtClean="0"/>
              <a:t> Link </a:t>
            </a:r>
            <a:r>
              <a:rPr lang="pt-BR" sz="3200" dirty="0" err="1" smtClean="0"/>
              <a:t>Connector</a:t>
            </a:r>
            <a:r>
              <a:rPr lang="pt-BR" sz="3200" dirty="0" smtClean="0"/>
              <a:t>)</a:t>
            </a:r>
          </a:p>
          <a:p>
            <a:pPr lvl="1"/>
            <a:r>
              <a:rPr lang="pt-BR" sz="3200" dirty="0" smtClean="0"/>
              <a:t>Permite a comunicação de dispositivos com a rede interna do veículo</a:t>
            </a:r>
          </a:p>
          <a:p>
            <a:pPr lvl="1"/>
            <a:endParaRPr lang="pt-BR" sz="3200" dirty="0"/>
          </a:p>
          <a:p>
            <a:pPr lvl="1"/>
            <a:endParaRPr lang="pt-BR" sz="3200" dirty="0" smtClean="0"/>
          </a:p>
          <a:p>
            <a:pPr marL="457200" lvl="1" indent="0">
              <a:buNone/>
            </a:pPr>
            <a:endParaRPr lang="pt-BR" sz="32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5" y="4022823"/>
            <a:ext cx="7503466" cy="215414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2289633" y="4265386"/>
            <a:ext cx="1600200" cy="20465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9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530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803</Words>
  <Application>Microsoft Office PowerPoint</Application>
  <PresentationFormat>Widescreen</PresentationFormat>
  <Paragraphs>155</Paragraphs>
  <Slides>23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Aplicação da IOT em sistemas embarcados automotivos para monitoramento e detecção de falhas</vt:lpstr>
      <vt:lpstr>Introdução</vt:lpstr>
      <vt:lpstr>Introdução</vt:lpstr>
      <vt:lpstr>Objetivos</vt:lpstr>
      <vt:lpstr>Justificativa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Metodologia</vt:lpstr>
      <vt:lpstr>Metodologia</vt:lpstr>
      <vt:lpstr>Metodologia</vt:lpstr>
      <vt:lpstr>Metodologia</vt:lpstr>
      <vt:lpstr>Metodologia</vt:lpstr>
      <vt:lpstr>Apresentação do PowerPoint</vt:lpstr>
      <vt:lpstr>Testes e Resultados</vt:lpstr>
      <vt:lpstr>Testes e Resultados</vt:lpstr>
      <vt:lpstr>Considerações finais</vt:lpstr>
      <vt:lpstr>Melhorias e trabalhos futuros</vt:lpstr>
      <vt:lpstr>OBRIGADO!</vt:lpstr>
      <vt:lpstr>Bibliografia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Usuário do Windows</cp:lastModifiedBy>
  <cp:revision>144</cp:revision>
  <dcterms:created xsi:type="dcterms:W3CDTF">2017-08-24T11:57:46Z</dcterms:created>
  <dcterms:modified xsi:type="dcterms:W3CDTF">2017-12-01T01:51:42Z</dcterms:modified>
</cp:coreProperties>
</file>